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hrikhand" charset="1" panose="02000000000000000000"/>
      <p:regular r:id="rId10"/>
    </p:embeddedFont>
    <p:embeddedFont>
      <p:font typeface="TT Commons Pro" charset="1" panose="020B0103030102020204"/>
      <p:regular r:id="rId11"/>
    </p:embeddedFont>
    <p:embeddedFont>
      <p:font typeface="TT Commons Pro Bold" charset="1" panose="020B0103030102020204"/>
      <p:regular r:id="rId12"/>
    </p:embeddedFont>
    <p:embeddedFont>
      <p:font typeface="TT Commons Pro Italics" charset="1" panose="020B0103030102020204"/>
      <p:regular r:id="rId13"/>
    </p:embeddedFont>
    <p:embeddedFont>
      <p:font typeface="TT Commons Pro Bold Italics" charset="1" panose="020B01030301020202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29" Target="slides/slide15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png" Type="http://schemas.openxmlformats.org/officeDocument/2006/relationships/image"/><Relationship Id="rId11" Target="../media/image45.svg" Type="http://schemas.openxmlformats.org/officeDocument/2006/relationships/image"/><Relationship Id="rId12" Target="../media/image46.png" Type="http://schemas.openxmlformats.org/officeDocument/2006/relationships/image"/><Relationship Id="rId13" Target="../media/image47.svg" Type="http://schemas.openxmlformats.org/officeDocument/2006/relationships/image"/><Relationship Id="rId14" Target="../media/image48.pn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42.png" Type="http://schemas.openxmlformats.org/officeDocument/2006/relationships/image"/><Relationship Id="rId9" Target="../media/image4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jpeg" Type="http://schemas.openxmlformats.org/officeDocument/2006/relationships/image"/><Relationship Id="rId3" Target="../media/image54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jpeg" Type="http://schemas.openxmlformats.org/officeDocument/2006/relationships/image"/><Relationship Id="rId3" Target="../media/VAF_hcrDIgw.mp4" Type="http://schemas.openxmlformats.org/officeDocument/2006/relationships/video"/><Relationship Id="rId4" Target="../media/VAF_hcrDIgw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8.png" Type="http://schemas.openxmlformats.org/officeDocument/2006/relationships/image"/><Relationship Id="rId5" Target="../media/image59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Relationship Id="rId6" Target="../media/image36.png" Type="http://schemas.openxmlformats.org/officeDocument/2006/relationships/image"/><Relationship Id="rId7" Target="../media/image3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258482"/>
            <a:ext cx="16910304" cy="435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160"/>
              </a:lnSpc>
            </a:pPr>
            <a:r>
              <a:rPr lang="en-US" sz="14300">
                <a:solidFill>
                  <a:srgbClr val="000000"/>
                </a:solidFill>
                <a:latin typeface="TT Commons Pro Bold"/>
              </a:rPr>
              <a:t>STM32 powered IoT Security project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410981">
            <a:off x="1828603" y="6496523"/>
            <a:ext cx="6619957" cy="1431566"/>
          </a:xfrm>
          <a:custGeom>
            <a:avLst/>
            <a:gdLst/>
            <a:ahLst/>
            <a:cxnLst/>
            <a:rect r="r" b="b" t="t" l="l"/>
            <a:pathLst>
              <a:path h="1431566" w="6619957">
                <a:moveTo>
                  <a:pt x="0" y="0"/>
                </a:moveTo>
                <a:lnTo>
                  <a:pt x="6619958" y="0"/>
                </a:lnTo>
                <a:lnTo>
                  <a:pt x="6619958" y="1431566"/>
                </a:lnTo>
                <a:lnTo>
                  <a:pt x="0" y="1431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824731"/>
            <a:ext cx="4581736" cy="955040"/>
            <a:chOff x="0" y="0"/>
            <a:chExt cx="6108981" cy="12733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271959"/>
              <a:ext cx="837176" cy="837176"/>
            </a:xfrm>
            <a:custGeom>
              <a:avLst/>
              <a:gdLst/>
              <a:ahLst/>
              <a:cxnLst/>
              <a:rect r="r" b="b" t="t" l="l"/>
              <a:pathLst>
                <a:path h="837176" w="837176">
                  <a:moveTo>
                    <a:pt x="0" y="0"/>
                  </a:moveTo>
                  <a:lnTo>
                    <a:pt x="837176" y="0"/>
                  </a:lnTo>
                  <a:lnTo>
                    <a:pt x="837176" y="837176"/>
                  </a:lnTo>
                  <a:lnTo>
                    <a:pt x="0" y="837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1324211" y="-57150"/>
              <a:ext cx="4784770" cy="1330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TT Commons Pro Bold"/>
                </a:rPr>
                <a:t>Università degli Studi di Salerno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8098359" y="8417380"/>
            <a:ext cx="823889" cy="914162"/>
          </a:xfrm>
          <a:custGeom>
            <a:avLst/>
            <a:gdLst/>
            <a:ahLst/>
            <a:cxnLst/>
            <a:rect r="r" b="b" t="t" l="l"/>
            <a:pathLst>
              <a:path h="914162" w="823889">
                <a:moveTo>
                  <a:pt x="0" y="0"/>
                </a:moveTo>
                <a:lnTo>
                  <a:pt x="823889" y="0"/>
                </a:lnTo>
                <a:lnTo>
                  <a:pt x="823889" y="914162"/>
                </a:lnTo>
                <a:lnTo>
                  <a:pt x="0" y="914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8490622"/>
            <a:ext cx="3519203" cy="767678"/>
            <a:chOff x="0" y="0"/>
            <a:chExt cx="4692271" cy="102357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472390"/>
              <a:ext cx="4692271" cy="551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399">
                  <a:solidFill>
                    <a:srgbClr val="000000"/>
                  </a:solidFill>
                  <a:latin typeface="TT Commons Pro Italics"/>
                </a:rPr>
                <a:t>Student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85750"/>
              <a:ext cx="4692271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TT Commons Pro Bold"/>
                </a:rPr>
                <a:t>Maria Caterina D’Aloia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804008" y="8490696"/>
            <a:ext cx="3519203" cy="767678"/>
            <a:chOff x="0" y="0"/>
            <a:chExt cx="4692271" cy="102357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472390"/>
              <a:ext cx="4692271" cy="551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399">
                  <a:solidFill>
                    <a:srgbClr val="000000"/>
                  </a:solidFill>
                  <a:latin typeface="TT Commons Pro Italics"/>
                </a:rPr>
                <a:t>Student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85750"/>
              <a:ext cx="4692271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TT Commons Pro Bold"/>
                </a:rPr>
                <a:t>Giorgio Colella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4259376" y="1835133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047563" y="4133922"/>
            <a:ext cx="726651" cy="836105"/>
          </a:xfrm>
          <a:custGeom>
            <a:avLst/>
            <a:gdLst/>
            <a:ahLst/>
            <a:cxnLst/>
            <a:rect r="r" b="b" t="t" l="l"/>
            <a:pathLst>
              <a:path h="836105" w="726651">
                <a:moveTo>
                  <a:pt x="0" y="0"/>
                </a:moveTo>
                <a:lnTo>
                  <a:pt x="726651" y="0"/>
                </a:lnTo>
                <a:lnTo>
                  <a:pt x="726651" y="836105"/>
                </a:lnTo>
                <a:lnTo>
                  <a:pt x="0" y="8361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52946" y="4133922"/>
            <a:ext cx="836105" cy="836105"/>
          </a:xfrm>
          <a:custGeom>
            <a:avLst/>
            <a:gdLst/>
            <a:ahLst/>
            <a:cxnLst/>
            <a:rect r="r" b="b" t="t" l="l"/>
            <a:pathLst>
              <a:path h="836105" w="836105">
                <a:moveTo>
                  <a:pt x="0" y="0"/>
                </a:moveTo>
                <a:lnTo>
                  <a:pt x="836105" y="0"/>
                </a:lnTo>
                <a:lnTo>
                  <a:pt x="836105" y="836105"/>
                </a:lnTo>
                <a:lnTo>
                  <a:pt x="0" y="836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03164" y="4155205"/>
            <a:ext cx="836105" cy="814822"/>
          </a:xfrm>
          <a:custGeom>
            <a:avLst/>
            <a:gdLst/>
            <a:ahLst/>
            <a:cxnLst/>
            <a:rect r="r" b="b" t="t" l="l"/>
            <a:pathLst>
              <a:path h="814822" w="836105">
                <a:moveTo>
                  <a:pt x="0" y="0"/>
                </a:moveTo>
                <a:lnTo>
                  <a:pt x="836105" y="0"/>
                </a:lnTo>
                <a:lnTo>
                  <a:pt x="836105" y="814822"/>
                </a:lnTo>
                <a:lnTo>
                  <a:pt x="0" y="814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206645" y="4155205"/>
            <a:ext cx="644561" cy="836105"/>
          </a:xfrm>
          <a:custGeom>
            <a:avLst/>
            <a:gdLst/>
            <a:ahLst/>
            <a:cxnLst/>
            <a:rect r="r" b="b" t="t" l="l"/>
            <a:pathLst>
              <a:path h="836105" w="644561">
                <a:moveTo>
                  <a:pt x="0" y="0"/>
                </a:moveTo>
                <a:lnTo>
                  <a:pt x="644561" y="0"/>
                </a:lnTo>
                <a:lnTo>
                  <a:pt x="644561" y="836105"/>
                </a:lnTo>
                <a:lnTo>
                  <a:pt x="0" y="8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439837" y="4155205"/>
            <a:ext cx="836105" cy="836105"/>
          </a:xfrm>
          <a:custGeom>
            <a:avLst/>
            <a:gdLst/>
            <a:ahLst/>
            <a:cxnLst/>
            <a:rect r="r" b="b" t="t" l="l"/>
            <a:pathLst>
              <a:path h="836105" w="836105">
                <a:moveTo>
                  <a:pt x="0" y="0"/>
                </a:moveTo>
                <a:lnTo>
                  <a:pt x="836105" y="0"/>
                </a:lnTo>
                <a:lnTo>
                  <a:pt x="836105" y="836105"/>
                </a:lnTo>
                <a:lnTo>
                  <a:pt x="0" y="8361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14265" y="8109996"/>
            <a:ext cx="1938958" cy="1160345"/>
          </a:xfrm>
          <a:custGeom>
            <a:avLst/>
            <a:gdLst/>
            <a:ahLst/>
            <a:cxnLst/>
            <a:rect r="r" b="b" t="t" l="l"/>
            <a:pathLst>
              <a:path h="1160345" w="1938958">
                <a:moveTo>
                  <a:pt x="0" y="0"/>
                </a:moveTo>
                <a:lnTo>
                  <a:pt x="1938958" y="0"/>
                </a:lnTo>
                <a:lnTo>
                  <a:pt x="1938958" y="1160345"/>
                </a:lnTo>
                <a:lnTo>
                  <a:pt x="0" y="11603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33672" y="1028700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 Bold"/>
              </a:rPr>
              <a:t>Why AWS IoT Core?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74682" y="5236175"/>
            <a:ext cx="1672413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T Commons Pro"/>
              </a:rPr>
              <a:t>SDK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90754" y="7585710"/>
            <a:ext cx="7514311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</a:rPr>
              <a:t>“We're not competitor obsessed, we're customer obsessed. We start with what the customer needs and we work backwards.”</a:t>
            </a:r>
          </a:p>
          <a:p>
            <a:pPr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</a:rPr>
              <a:t>Jeff Bezos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034792" y="5236175"/>
            <a:ext cx="1672413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T Commons Pro"/>
              </a:rPr>
              <a:t>MQTT and TLS 1.2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335908" y="5236175"/>
            <a:ext cx="1954933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T Commons Pro"/>
              </a:rPr>
              <a:t>Certificates and keys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92719" y="5236175"/>
            <a:ext cx="1672413" cy="916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T Commons Pro"/>
              </a:rPr>
              <a:t>Rules engine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07647" y="5236175"/>
            <a:ext cx="3417391" cy="459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799">
                <a:solidFill>
                  <a:srgbClr val="FFFFFF"/>
                </a:solidFill>
                <a:latin typeface="TT Commons Pro"/>
              </a:rPr>
              <a:t>Cost-effective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021958" y="1512318"/>
            <a:ext cx="9525" cy="5028089"/>
          </a:xfrm>
          <a:prstGeom prst="line">
            <a:avLst/>
          </a:prstGeom>
          <a:ln cap="rnd" w="47625">
            <a:solidFill>
              <a:srgbClr val="3677D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210519">
            <a:off x="10735784" y="1231628"/>
            <a:ext cx="591397" cy="650537"/>
          </a:xfrm>
          <a:custGeom>
            <a:avLst/>
            <a:gdLst/>
            <a:ahLst/>
            <a:cxnLst/>
            <a:rect r="r" b="b" t="t" l="l"/>
            <a:pathLst>
              <a:path h="650537" w="59139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1355">
            <a:off x="10735784" y="3369280"/>
            <a:ext cx="591397" cy="650537"/>
          </a:xfrm>
          <a:custGeom>
            <a:avLst/>
            <a:gdLst/>
            <a:ahLst/>
            <a:cxnLst/>
            <a:rect r="r" b="b" t="t" l="l"/>
            <a:pathLst>
              <a:path h="650537" w="59139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22804">
            <a:off x="10735784" y="5488969"/>
            <a:ext cx="591397" cy="650537"/>
          </a:xfrm>
          <a:custGeom>
            <a:avLst/>
            <a:gdLst/>
            <a:ahLst/>
            <a:cxnLst/>
            <a:rect r="r" b="b" t="t" l="l"/>
            <a:pathLst>
              <a:path h="650537" w="591397">
                <a:moveTo>
                  <a:pt x="0" y="0"/>
                </a:moveTo>
                <a:lnTo>
                  <a:pt x="591397" y="0"/>
                </a:lnTo>
                <a:lnTo>
                  <a:pt x="591397" y="650536"/>
                </a:lnTo>
                <a:lnTo>
                  <a:pt x="0" y="6505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rot="0">
            <a:off x="0" y="0"/>
            <a:ext cx="9476337" cy="10287000"/>
          </a:xfrm>
          <a:prstGeom prst="rect">
            <a:avLst/>
          </a:prstGeom>
          <a:solidFill>
            <a:srgbClr val="2A508D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702791" y="4330480"/>
            <a:ext cx="807075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hrikhand Bold"/>
              </a:rPr>
              <a:t>Other AWS services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4239386" y="2360712"/>
            <a:ext cx="997565" cy="2017136"/>
          </a:xfrm>
          <a:custGeom>
            <a:avLst/>
            <a:gdLst/>
            <a:ahLst/>
            <a:cxnLst/>
            <a:rect r="r" b="b" t="t" l="l"/>
            <a:pathLst>
              <a:path h="2017136" w="997565">
                <a:moveTo>
                  <a:pt x="0" y="0"/>
                </a:moveTo>
                <a:lnTo>
                  <a:pt x="997565" y="0"/>
                </a:lnTo>
                <a:lnTo>
                  <a:pt x="997565" y="2017136"/>
                </a:lnTo>
                <a:lnTo>
                  <a:pt x="0" y="2017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467804">
            <a:off x="3840520" y="7562566"/>
            <a:ext cx="4462171" cy="2515042"/>
          </a:xfrm>
          <a:custGeom>
            <a:avLst/>
            <a:gdLst/>
            <a:ahLst/>
            <a:cxnLst/>
            <a:rect r="r" b="b" t="t" l="l"/>
            <a:pathLst>
              <a:path h="2515042" w="4462171">
                <a:moveTo>
                  <a:pt x="0" y="0"/>
                </a:moveTo>
                <a:lnTo>
                  <a:pt x="4462171" y="0"/>
                </a:lnTo>
                <a:lnTo>
                  <a:pt x="4462171" y="2515042"/>
                </a:lnTo>
                <a:lnTo>
                  <a:pt x="0" y="25150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697503" y="1231628"/>
            <a:ext cx="5682212" cy="1008788"/>
            <a:chOff x="0" y="0"/>
            <a:chExt cx="7576282" cy="134505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7576282" cy="711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TT Commons Pro Bold"/>
                </a:rPr>
                <a:t>Amazon Timestream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10331"/>
              <a:ext cx="7576282" cy="534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TT Commons Pro"/>
                </a:rPr>
                <a:t>Allowing to store data and query it with SQL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697503" y="3369280"/>
            <a:ext cx="5682212" cy="1427925"/>
            <a:chOff x="0" y="0"/>
            <a:chExt cx="7576282" cy="1903901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7576282" cy="711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TT Commons Pro Bold"/>
                </a:rPr>
                <a:t>Amazon Managed Grafana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10381"/>
              <a:ext cx="7576282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TT Commons Pro"/>
                </a:rPr>
                <a:t>Allowing to visualize data in an efficient and effective way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697503" y="5488969"/>
            <a:ext cx="5682212" cy="1427888"/>
            <a:chOff x="0" y="0"/>
            <a:chExt cx="7576282" cy="190385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7576282" cy="711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000000"/>
                  </a:solidFill>
                  <a:latin typeface="TT Commons Pro Bold"/>
                </a:rPr>
                <a:t>Testing and Monitoring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810331"/>
              <a:ext cx="7576282" cy="10934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TT Commons Pro"/>
                </a:rPr>
                <a:t>Allowing to test the effectiveness of the different AWS functionalities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62579" y="2321225"/>
            <a:ext cx="8794678" cy="6596009"/>
          </a:xfrm>
          <a:custGeom>
            <a:avLst/>
            <a:gdLst/>
            <a:ahLst/>
            <a:cxnLst/>
            <a:rect r="r" b="b" t="t" l="l"/>
            <a:pathLst>
              <a:path h="6596009" w="8794678">
                <a:moveTo>
                  <a:pt x="0" y="0"/>
                </a:moveTo>
                <a:lnTo>
                  <a:pt x="8794678" y="0"/>
                </a:lnTo>
                <a:lnTo>
                  <a:pt x="8794678" y="6596009"/>
                </a:lnTo>
                <a:lnTo>
                  <a:pt x="0" y="6596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7938" y="2321225"/>
            <a:ext cx="8794678" cy="6596009"/>
          </a:xfrm>
          <a:custGeom>
            <a:avLst/>
            <a:gdLst/>
            <a:ahLst/>
            <a:cxnLst/>
            <a:rect r="r" b="b" t="t" l="l"/>
            <a:pathLst>
              <a:path h="6596009" w="8794678">
                <a:moveTo>
                  <a:pt x="0" y="0"/>
                </a:moveTo>
                <a:lnTo>
                  <a:pt x="8794678" y="0"/>
                </a:lnTo>
                <a:lnTo>
                  <a:pt x="8794678" y="6596009"/>
                </a:lnTo>
                <a:lnTo>
                  <a:pt x="0" y="6596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935632" y="561975"/>
            <a:ext cx="241673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hrikhand Bold"/>
              </a:rPr>
              <a:t>Setup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60255" y="1760524"/>
            <a:ext cx="4898620" cy="7264517"/>
          </a:xfrm>
          <a:custGeom>
            <a:avLst/>
            <a:gdLst/>
            <a:ahLst/>
            <a:cxnLst/>
            <a:rect r="r" b="b" t="t" l="l"/>
            <a:pathLst>
              <a:path h="7264517" w="4898620">
                <a:moveTo>
                  <a:pt x="0" y="0"/>
                </a:moveTo>
                <a:lnTo>
                  <a:pt x="4898620" y="0"/>
                </a:lnTo>
                <a:lnTo>
                  <a:pt x="4898620" y="7264517"/>
                </a:lnTo>
                <a:lnTo>
                  <a:pt x="0" y="7264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760524"/>
            <a:ext cx="13095677" cy="7264517"/>
          </a:xfrm>
          <a:custGeom>
            <a:avLst/>
            <a:gdLst/>
            <a:ahLst/>
            <a:cxnLst/>
            <a:rect r="r" b="b" t="t" l="l"/>
            <a:pathLst>
              <a:path h="7264517" w="13095677">
                <a:moveTo>
                  <a:pt x="0" y="0"/>
                </a:moveTo>
                <a:lnTo>
                  <a:pt x="13095677" y="0"/>
                </a:lnTo>
                <a:lnTo>
                  <a:pt x="13095677" y="7264517"/>
                </a:lnTo>
                <a:lnTo>
                  <a:pt x="0" y="72645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47110" y="445643"/>
            <a:ext cx="10393781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hrikhand Bold"/>
              </a:rPr>
              <a:t>Tools and documentation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828800" y="1485900"/>
            <a:ext cx="14630400" cy="82296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7935632" y="561975"/>
            <a:ext cx="241673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hrikhand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4761">
            <a:off x="1111563" y="1940348"/>
            <a:ext cx="4050686" cy="169392"/>
          </a:xfrm>
          <a:custGeom>
            <a:avLst/>
            <a:gdLst/>
            <a:ahLst/>
            <a:cxnLst/>
            <a:rect r="r" b="b" t="t" l="l"/>
            <a:pathLst>
              <a:path h="169392" w="4050686">
                <a:moveTo>
                  <a:pt x="0" y="0"/>
                </a:moveTo>
                <a:lnTo>
                  <a:pt x="4050686" y="0"/>
                </a:lnTo>
                <a:lnTo>
                  <a:pt x="4050686" y="169393"/>
                </a:lnTo>
                <a:lnTo>
                  <a:pt x="0" y="1693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9824" y="5395152"/>
            <a:ext cx="4472609" cy="4114800"/>
          </a:xfrm>
          <a:custGeom>
            <a:avLst/>
            <a:gdLst/>
            <a:ahLst/>
            <a:cxnLst/>
            <a:rect r="r" b="b" t="t" l="l"/>
            <a:pathLst>
              <a:path h="4114800" w="4472609">
                <a:moveTo>
                  <a:pt x="0" y="0"/>
                </a:moveTo>
                <a:lnTo>
                  <a:pt x="4472609" y="0"/>
                </a:lnTo>
                <a:lnTo>
                  <a:pt x="447260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12112"/>
            <a:ext cx="16230600" cy="2724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000000"/>
                </a:solidFill>
                <a:latin typeface="Shrikhand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385594">
            <a:off x="-896219" y="5250671"/>
            <a:ext cx="5962938" cy="6326725"/>
          </a:xfrm>
          <a:custGeom>
            <a:avLst/>
            <a:gdLst/>
            <a:ahLst/>
            <a:cxnLst/>
            <a:rect r="r" b="b" t="t" l="l"/>
            <a:pathLst>
              <a:path h="6326725" w="5962938">
                <a:moveTo>
                  <a:pt x="0" y="0"/>
                </a:moveTo>
                <a:lnTo>
                  <a:pt x="5962938" y="0"/>
                </a:lnTo>
                <a:lnTo>
                  <a:pt x="5962938" y="6326725"/>
                </a:lnTo>
                <a:lnTo>
                  <a:pt x="0" y="632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43352">
            <a:off x="2376949" y="3802714"/>
            <a:ext cx="1522236" cy="808688"/>
          </a:xfrm>
          <a:custGeom>
            <a:avLst/>
            <a:gdLst/>
            <a:ahLst/>
            <a:cxnLst/>
            <a:rect r="r" b="b" t="t" l="l"/>
            <a:pathLst>
              <a:path h="808688" w="1522236">
                <a:moveTo>
                  <a:pt x="0" y="0"/>
                </a:moveTo>
                <a:lnTo>
                  <a:pt x="1522236" y="0"/>
                </a:lnTo>
                <a:lnTo>
                  <a:pt x="1522236" y="808688"/>
                </a:lnTo>
                <a:lnTo>
                  <a:pt x="0" y="808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47719" y="5484219"/>
            <a:ext cx="2851269" cy="2473476"/>
          </a:xfrm>
          <a:custGeom>
            <a:avLst/>
            <a:gdLst/>
            <a:ahLst/>
            <a:cxnLst/>
            <a:rect r="r" b="b" t="t" l="l"/>
            <a:pathLst>
              <a:path h="2473476" w="2851269">
                <a:moveTo>
                  <a:pt x="0" y="0"/>
                </a:moveTo>
                <a:lnTo>
                  <a:pt x="2851269" y="0"/>
                </a:lnTo>
                <a:lnTo>
                  <a:pt x="2851269" y="2473476"/>
                </a:lnTo>
                <a:lnTo>
                  <a:pt x="0" y="24734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7175" y="4371994"/>
            <a:ext cx="607177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Shrikhand Bold"/>
              </a:rPr>
              <a:t>Index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002448" y="1398089"/>
            <a:ext cx="6024896" cy="4466111"/>
            <a:chOff x="0" y="0"/>
            <a:chExt cx="8033195" cy="595481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8033195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</a:rPr>
                <a:t>Requirements analysis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59082"/>
              <a:ext cx="8033195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</a:rPr>
                <a:t>IoT in the world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56251"/>
              <a:ext cx="8033195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</a:rPr>
                <a:t>STM32 board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760189"/>
              <a:ext cx="8033195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</a:rPr>
                <a:t>AWS IoT Core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5354528"/>
              <a:ext cx="8033195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</a:rPr>
                <a:t>Demo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557359"/>
              <a:ext cx="8033195" cy="6002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</a:rPr>
                <a:t>More AWS services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353420"/>
              <a:ext cx="8033195" cy="1209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639"/>
                </a:lnSpc>
                <a:buFont typeface="Arial"/>
                <a:buChar char="•"/>
              </a:pPr>
              <a:r>
                <a:rPr lang="en-US" sz="2799">
                  <a:solidFill>
                    <a:srgbClr val="000000"/>
                  </a:solidFill>
                  <a:latin typeface="TT Commons Pro"/>
                </a:rPr>
                <a:t>Components and Security in STM32 microcontrollers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58486" y="155307"/>
            <a:ext cx="9869347" cy="9976387"/>
          </a:xfrm>
          <a:custGeom>
            <a:avLst/>
            <a:gdLst/>
            <a:ahLst/>
            <a:cxnLst/>
            <a:rect r="r" b="b" t="t" l="l"/>
            <a:pathLst>
              <a:path h="9976387" w="9869347">
                <a:moveTo>
                  <a:pt x="0" y="0"/>
                </a:moveTo>
                <a:lnTo>
                  <a:pt x="9869348" y="0"/>
                </a:lnTo>
                <a:lnTo>
                  <a:pt x="9869348" y="9976386"/>
                </a:lnTo>
                <a:lnTo>
                  <a:pt x="0" y="9976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195" r="0" b="-319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40376"/>
            <a:ext cx="398755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Shrikhand Bold"/>
              </a:rPr>
              <a:t>Use Cases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4581736" cy="627882"/>
            <a:chOff x="0" y="0"/>
            <a:chExt cx="6108981" cy="8371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37176" cy="837176"/>
            </a:xfrm>
            <a:custGeom>
              <a:avLst/>
              <a:gdLst/>
              <a:ahLst/>
              <a:cxnLst/>
              <a:rect r="r" b="b" t="t" l="l"/>
              <a:pathLst>
                <a:path h="837176" w="837176">
                  <a:moveTo>
                    <a:pt x="0" y="0"/>
                  </a:moveTo>
                  <a:lnTo>
                    <a:pt x="837176" y="0"/>
                  </a:lnTo>
                  <a:lnTo>
                    <a:pt x="837176" y="837176"/>
                  </a:lnTo>
                  <a:lnTo>
                    <a:pt x="0" y="8371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324211" y="15273"/>
              <a:ext cx="4784770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TT Commons Pro Bold"/>
                </a:rPr>
                <a:t>Activity Diagram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49603" y="0"/>
            <a:ext cx="10774154" cy="10287000"/>
          </a:xfrm>
          <a:custGeom>
            <a:avLst/>
            <a:gdLst/>
            <a:ahLst/>
            <a:cxnLst/>
            <a:rect r="r" b="b" t="t" l="l"/>
            <a:pathLst>
              <a:path h="10287000" w="10774154">
                <a:moveTo>
                  <a:pt x="0" y="0"/>
                </a:moveTo>
                <a:lnTo>
                  <a:pt x="10774154" y="0"/>
                </a:lnTo>
                <a:lnTo>
                  <a:pt x="107741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14239577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99"/>
              </a:lnSpc>
            </a:pPr>
            <a:r>
              <a:rPr lang="en-US" sz="8999">
                <a:solidFill>
                  <a:srgbClr val="000000"/>
                </a:solidFill>
                <a:latin typeface="Shrikhand Bold"/>
              </a:rPr>
              <a:t>IoT devices in the world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830741" y="3513111"/>
            <a:ext cx="5965377" cy="5805708"/>
            <a:chOff x="0" y="0"/>
            <a:chExt cx="7953836" cy="774094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7953836" cy="7740944"/>
              <a:chOff x="0" y="0"/>
              <a:chExt cx="6350000" cy="63500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2A508D"/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990250" y="1767609"/>
              <a:ext cx="5973335" cy="5973335"/>
              <a:chOff x="0" y="0"/>
              <a:chExt cx="6350000" cy="63500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3677DF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2093606" y="3974319"/>
              <a:ext cx="3766624" cy="3766624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DDE1FF"/>
              </a:solidFill>
            </p:spPr>
          </p:sp>
        </p:grpSp>
        <p:sp>
          <p:nvSpPr>
            <p:cNvPr name="TextBox 10" id="10"/>
            <p:cNvSpPr txBox="true"/>
            <p:nvPr/>
          </p:nvSpPr>
          <p:spPr>
            <a:xfrm rot="0">
              <a:off x="2468679" y="813550"/>
              <a:ext cx="301647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TT Commons Pro Bold"/>
                </a:rPr>
                <a:t>29.42 billion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68679" y="5471674"/>
              <a:ext cx="301647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000000"/>
                  </a:solidFill>
                  <a:latin typeface="TT Commons Pro Bold"/>
                </a:rPr>
                <a:t>8.6 billion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2468679" y="2777757"/>
              <a:ext cx="3016478" cy="5181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399">
                  <a:solidFill>
                    <a:srgbClr val="FFFFFF"/>
                  </a:solidFill>
                  <a:latin typeface="TT Commons Pro Bold"/>
                </a:rPr>
                <a:t>15.14 billion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9934799" y="4360955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34799" y="6415928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34799" y="8183593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8"/>
                </a:lnTo>
                <a:lnTo>
                  <a:pt x="0" y="454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397166">
            <a:off x="1868102" y="3047271"/>
            <a:ext cx="744715" cy="1505858"/>
          </a:xfrm>
          <a:custGeom>
            <a:avLst/>
            <a:gdLst/>
            <a:ahLst/>
            <a:cxnLst/>
            <a:rect r="r" b="b" t="t" l="l"/>
            <a:pathLst>
              <a:path h="1505858" w="744715">
                <a:moveTo>
                  <a:pt x="0" y="0"/>
                </a:moveTo>
                <a:lnTo>
                  <a:pt x="744716" y="0"/>
                </a:lnTo>
                <a:lnTo>
                  <a:pt x="744716" y="1505858"/>
                </a:lnTo>
                <a:lnTo>
                  <a:pt x="0" y="15058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189824" y="2214015"/>
            <a:ext cx="5227494" cy="218604"/>
          </a:xfrm>
          <a:custGeom>
            <a:avLst/>
            <a:gdLst/>
            <a:ahLst/>
            <a:cxnLst/>
            <a:rect r="r" b="b" t="t" l="l"/>
            <a:pathLst>
              <a:path h="218604" w="5227494">
                <a:moveTo>
                  <a:pt x="0" y="0"/>
                </a:moveTo>
                <a:lnTo>
                  <a:pt x="5227494" y="0"/>
                </a:lnTo>
                <a:lnTo>
                  <a:pt x="5227494" y="218604"/>
                </a:lnTo>
                <a:lnTo>
                  <a:pt x="0" y="218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517560" y="8035554"/>
            <a:ext cx="2311210" cy="1707380"/>
          </a:xfrm>
          <a:custGeom>
            <a:avLst/>
            <a:gdLst/>
            <a:ahLst/>
            <a:cxnLst/>
            <a:rect r="r" b="b" t="t" l="l"/>
            <a:pathLst>
              <a:path h="1707380" w="2311210">
                <a:moveTo>
                  <a:pt x="0" y="0"/>
                </a:moveTo>
                <a:lnTo>
                  <a:pt x="2311210" y="0"/>
                </a:lnTo>
                <a:lnTo>
                  <a:pt x="2311210" y="1707380"/>
                </a:lnTo>
                <a:lnTo>
                  <a:pt x="0" y="17073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697061" y="4587912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</a:rPr>
              <a:t>29.42 billion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97061" y="3994719"/>
            <a:ext cx="656223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TT Commons Pro"/>
              </a:rPr>
              <a:t>Connected IoT devices in 2030 (estimated)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97061" y="6615654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</a:rPr>
              <a:t>15.14 billion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697061" y="6022461"/>
            <a:ext cx="656223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TT Commons Pro"/>
              </a:rPr>
              <a:t>Connected IoT devices in 2023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697061" y="8410624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</a:rPr>
              <a:t>8.6 billion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697061" y="7817431"/>
            <a:ext cx="656223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TT Commons Pro"/>
              </a:rPr>
              <a:t>Connected IoT devices in 2019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55772">
            <a:off x="387932" y="7407210"/>
            <a:ext cx="3742447" cy="3970766"/>
          </a:xfrm>
          <a:custGeom>
            <a:avLst/>
            <a:gdLst/>
            <a:ahLst/>
            <a:cxnLst/>
            <a:rect r="r" b="b" t="t" l="l"/>
            <a:pathLst>
              <a:path h="3970766" w="3742447">
                <a:moveTo>
                  <a:pt x="0" y="0"/>
                </a:moveTo>
                <a:lnTo>
                  <a:pt x="3742447" y="0"/>
                </a:lnTo>
                <a:lnTo>
                  <a:pt x="3742447" y="3970766"/>
                </a:lnTo>
                <a:lnTo>
                  <a:pt x="0" y="3970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62261">
            <a:off x="14094953" y="-291929"/>
            <a:ext cx="3412449" cy="3620636"/>
          </a:xfrm>
          <a:custGeom>
            <a:avLst/>
            <a:gdLst/>
            <a:ahLst/>
            <a:cxnLst/>
            <a:rect r="r" b="b" t="t" l="l"/>
            <a:pathLst>
              <a:path h="3620636" w="3412449">
                <a:moveTo>
                  <a:pt x="0" y="0"/>
                </a:moveTo>
                <a:lnTo>
                  <a:pt x="3412449" y="0"/>
                </a:lnTo>
                <a:lnTo>
                  <a:pt x="3412449" y="3620636"/>
                </a:lnTo>
                <a:lnTo>
                  <a:pt x="0" y="36206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1518389"/>
          <a:ext cx="16230600" cy="7211777"/>
        </p:xfrm>
        <a:graphic>
          <a:graphicData uri="http://schemas.openxmlformats.org/drawingml/2006/table">
            <a:tbl>
              <a:tblPr/>
              <a:tblGrid>
                <a:gridCol w="8115300"/>
                <a:gridCol w="8115300"/>
              </a:tblGrid>
              <a:tr h="12283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Shrikhand Bold"/>
                        </a:rPr>
                        <a:t>STM32 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7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900"/>
                        </a:lnSpc>
                        <a:defRPr/>
                      </a:pPr>
                      <a:r>
                        <a:rPr lang="en-US" sz="3500">
                          <a:solidFill>
                            <a:srgbClr val="FFFFFF"/>
                          </a:solidFill>
                          <a:latin typeface="Shrikhand Bold"/>
                        </a:rPr>
                        <a:t>Arduino 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7DF"/>
                    </a:solidFill>
                  </a:tcPr>
                </a:tc>
              </a:tr>
              <a:tr h="5983398"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T Commons Pro"/>
                        </a:rPr>
                        <a:t>Advanced Features</a:t>
                      </a:r>
                      <a:endParaRPr lang="en-US" sz="1100"/>
                    </a:p>
                    <a:p>
                      <a:pPr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T Commons Pro"/>
                        </a:rPr>
                        <a:t>Performance</a:t>
                      </a:r>
                    </a:p>
                    <a:p>
                      <a:pPr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T Commons Pro"/>
                        </a:rPr>
                        <a:t>Advanced Peripheral Support</a:t>
                      </a:r>
                    </a:p>
                    <a:p>
                      <a:pPr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T Commons Pro"/>
                        </a:rPr>
                        <a:t>More Professional Development Environment</a:t>
                      </a:r>
                    </a:p>
                    <a:p>
                      <a:pPr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T Commons Pro"/>
                        </a:rPr>
                        <a:t>Scalability</a:t>
                      </a:r>
                    </a:p>
                    <a:p>
                      <a:pPr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T Commons Pro"/>
                        </a:rPr>
                        <a:t>Cost-Effectiveness for Complex Projects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T Commons Pro"/>
                        </a:rPr>
                        <a:t>Ease of Use</a:t>
                      </a:r>
                      <a:endParaRPr lang="en-US" sz="1100"/>
                    </a:p>
                    <a:p>
                      <a:pPr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T Commons Pro"/>
                        </a:rPr>
                        <a:t>Large Community and Resources </a:t>
                      </a:r>
                    </a:p>
                    <a:p>
                      <a:pPr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T Commons Pro"/>
                        </a:rPr>
                        <a:t>Low Cost</a:t>
                      </a:r>
                    </a:p>
                    <a:p>
                      <a:pPr marL="647700" indent="-323850" lvl="1">
                        <a:lnSpc>
                          <a:spcPts val="4200"/>
                        </a:lnSpc>
                        <a:buFont typeface="Arial"/>
                        <a:buChar char="•"/>
                      </a:pPr>
                      <a:r>
                        <a:rPr lang="en-US" sz="3000">
                          <a:solidFill>
                            <a:srgbClr val="000000"/>
                          </a:solidFill>
                          <a:latin typeface="TT Commons Pro"/>
                        </a:rPr>
                        <a:t>Rapid Prototyping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8891141" y="2095520"/>
            <a:ext cx="505718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Shrikhand"/>
              </a:rPr>
              <a:t>VS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144000" y="0"/>
            <a:ext cx="9144000" cy="10287000"/>
          </a:xfrm>
          <a:prstGeom prst="rect">
            <a:avLst/>
          </a:prstGeom>
          <a:solidFill>
            <a:srgbClr val="2A508D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04930" y="595681"/>
            <a:ext cx="8982390" cy="8303651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028700" y="4942959"/>
            <a:ext cx="7091182" cy="1244834"/>
            <a:chOff x="0" y="0"/>
            <a:chExt cx="1172529" cy="20583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72529" cy="205834"/>
            </a:xfrm>
            <a:custGeom>
              <a:avLst/>
              <a:gdLst/>
              <a:ahLst/>
              <a:cxnLst/>
              <a:rect r="r" b="b" t="t" l="l"/>
              <a:pathLst>
                <a:path h="205834" w="1172529">
                  <a:moveTo>
                    <a:pt x="0" y="0"/>
                  </a:moveTo>
                  <a:lnTo>
                    <a:pt x="1172529" y="0"/>
                  </a:lnTo>
                  <a:lnTo>
                    <a:pt x="1172529" y="205834"/>
                  </a:lnTo>
                  <a:lnTo>
                    <a:pt x="0" y="205834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172529" cy="215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TT Commons Pro Bold"/>
                </a:rPr>
                <a:t>IoT attacks in 2018 were 32 milion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6478213"/>
            <a:ext cx="7091182" cy="1244834"/>
            <a:chOff x="0" y="0"/>
            <a:chExt cx="1172529" cy="2058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72529" cy="205834"/>
            </a:xfrm>
            <a:custGeom>
              <a:avLst/>
              <a:gdLst/>
              <a:ahLst/>
              <a:cxnLst/>
              <a:rect r="r" b="b" t="t" l="l"/>
              <a:pathLst>
                <a:path h="205834" w="1172529">
                  <a:moveTo>
                    <a:pt x="0" y="0"/>
                  </a:moveTo>
                  <a:lnTo>
                    <a:pt x="1172529" y="0"/>
                  </a:lnTo>
                  <a:lnTo>
                    <a:pt x="1172529" y="205834"/>
                  </a:lnTo>
                  <a:lnTo>
                    <a:pt x="0" y="205834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"/>
              <a:ext cx="1172529" cy="215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TT Commons Pro Bold"/>
                </a:rPr>
                <a:t>IoT attacks in 2022 were 112 milion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8013466"/>
            <a:ext cx="7091182" cy="1244834"/>
            <a:chOff x="0" y="0"/>
            <a:chExt cx="1172529" cy="2058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72529" cy="205834"/>
            </a:xfrm>
            <a:custGeom>
              <a:avLst/>
              <a:gdLst/>
              <a:ahLst/>
              <a:cxnLst/>
              <a:rect r="r" b="b" t="t" l="l"/>
              <a:pathLst>
                <a:path h="205834" w="1172529">
                  <a:moveTo>
                    <a:pt x="0" y="0"/>
                  </a:moveTo>
                  <a:lnTo>
                    <a:pt x="1172529" y="0"/>
                  </a:lnTo>
                  <a:lnTo>
                    <a:pt x="1172529" y="205834"/>
                  </a:lnTo>
                  <a:lnTo>
                    <a:pt x="0" y="205834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1172529" cy="2153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  <a:r>
                <a:rPr lang="en-US" sz="2799">
                  <a:solidFill>
                    <a:srgbClr val="000000"/>
                  </a:solidFill>
                  <a:latin typeface="TT Commons Pro Bold"/>
                </a:rPr>
                <a:t>More than 25% of all cyberattacks against businesses will involve IoT in a few years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1058355">
            <a:off x="2995017" y="1705476"/>
            <a:ext cx="3158548" cy="975202"/>
          </a:xfrm>
          <a:custGeom>
            <a:avLst/>
            <a:gdLst/>
            <a:ahLst/>
            <a:cxnLst/>
            <a:rect r="r" b="b" t="t" l="l"/>
            <a:pathLst>
              <a:path h="975202" w="3158548">
                <a:moveTo>
                  <a:pt x="0" y="0"/>
                </a:moveTo>
                <a:lnTo>
                  <a:pt x="3158548" y="0"/>
                </a:lnTo>
                <a:lnTo>
                  <a:pt x="3158548" y="975202"/>
                </a:lnTo>
                <a:lnTo>
                  <a:pt x="0" y="9752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571411">
            <a:off x="316886" y="8984951"/>
            <a:ext cx="881394" cy="977968"/>
          </a:xfrm>
          <a:custGeom>
            <a:avLst/>
            <a:gdLst/>
            <a:ahLst/>
            <a:cxnLst/>
            <a:rect r="r" b="b" t="t" l="l"/>
            <a:pathLst>
              <a:path h="977968" w="881394">
                <a:moveTo>
                  <a:pt x="0" y="0"/>
                </a:moveTo>
                <a:lnTo>
                  <a:pt x="881393" y="0"/>
                </a:lnTo>
                <a:lnTo>
                  <a:pt x="881393" y="977968"/>
                </a:lnTo>
                <a:lnTo>
                  <a:pt x="0" y="9779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750727" y="3378351"/>
            <a:ext cx="1369155" cy="1369155"/>
          </a:xfrm>
          <a:custGeom>
            <a:avLst/>
            <a:gdLst/>
            <a:ahLst/>
            <a:cxnLst/>
            <a:rect r="r" b="b" t="t" l="l"/>
            <a:pathLst>
              <a:path h="1369155" w="1369155">
                <a:moveTo>
                  <a:pt x="0" y="0"/>
                </a:moveTo>
                <a:lnTo>
                  <a:pt x="1369155" y="0"/>
                </a:lnTo>
                <a:lnTo>
                  <a:pt x="1369155" y="1369155"/>
                </a:lnTo>
                <a:lnTo>
                  <a:pt x="0" y="13691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119208"/>
            <a:ext cx="7091182" cy="1276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99"/>
              </a:lnSpc>
            </a:pPr>
            <a:r>
              <a:rPr lang="en-US" sz="8999" spc="-89">
                <a:solidFill>
                  <a:srgbClr val="000000"/>
                </a:solidFill>
                <a:latin typeface="Shrikhand Bold"/>
              </a:rPr>
              <a:t>IoT attacks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746679" y="8918575"/>
            <a:ext cx="3938642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>
                <a:solidFill>
                  <a:srgbClr val="FFFFFF"/>
                </a:solidFill>
                <a:latin typeface="TT Commons Pro"/>
              </a:rPr>
              <a:t>All data from Statista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10981">
            <a:off x="4290370" y="1632167"/>
            <a:ext cx="4463669" cy="965268"/>
          </a:xfrm>
          <a:custGeom>
            <a:avLst/>
            <a:gdLst/>
            <a:ahLst/>
            <a:cxnLst/>
            <a:rect r="r" b="b" t="t" l="l"/>
            <a:pathLst>
              <a:path h="965268" w="4463669">
                <a:moveTo>
                  <a:pt x="0" y="0"/>
                </a:moveTo>
                <a:lnTo>
                  <a:pt x="4463669" y="0"/>
                </a:lnTo>
                <a:lnTo>
                  <a:pt x="4463669" y="965268"/>
                </a:lnTo>
                <a:lnTo>
                  <a:pt x="0" y="965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179497" y="9005623"/>
            <a:ext cx="5698995" cy="3212161"/>
          </a:xfrm>
          <a:custGeom>
            <a:avLst/>
            <a:gdLst/>
            <a:ahLst/>
            <a:cxnLst/>
            <a:rect r="r" b="b" t="t" l="l"/>
            <a:pathLst>
              <a:path h="3212161" w="5698995">
                <a:moveTo>
                  <a:pt x="0" y="0"/>
                </a:moveTo>
                <a:lnTo>
                  <a:pt x="5698995" y="0"/>
                </a:lnTo>
                <a:lnTo>
                  <a:pt x="5698995" y="3212160"/>
                </a:lnTo>
                <a:lnTo>
                  <a:pt x="0" y="32121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2503700"/>
          <a:ext cx="16230600" cy="7783300"/>
        </p:xfrm>
        <a:graphic>
          <a:graphicData uri="http://schemas.openxmlformats.org/drawingml/2006/table">
            <a:tbl>
              <a:tblPr/>
              <a:tblGrid>
                <a:gridCol w="5410200"/>
                <a:gridCol w="5410200"/>
                <a:gridCol w="5410200"/>
              </a:tblGrid>
              <a:tr h="11963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T Commons Pro Bold"/>
                        </a:rPr>
                        <a:t>Threats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7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T Commons Pro Bold"/>
                        </a:rPr>
                        <a:t>Defense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7DF"/>
                    </a:solidFill>
                  </a:tcPr>
                </a:tc>
              </a:tr>
              <a:tr h="15582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T Commons Pro Bold"/>
                        </a:rPr>
                        <a:t>Code injection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7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Commons Pro"/>
                        </a:rPr>
                        <a:t> Theft of sensitive information, disruption of operations or exploitation of vulnerabilities for further attacks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Commons Pro"/>
                        </a:rPr>
                        <a:t> Code signing and verification and secure boot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82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T Commons Pro Bold"/>
                        </a:rPr>
                        <a:t>Side-Channel Attacks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7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Commons Pro"/>
                        </a:rPr>
                        <a:t>Enables attackers to decrypt sensitive information or impersonate legitimate users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Commons Pro"/>
                        </a:rPr>
                        <a:t> DPA resistance techniques, randomizing execution times and secure cryptographic algorithms with constant-time execution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5582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T Commons Pro Bold"/>
                        </a:rPr>
                        <a:t>Physical tampering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7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Commons Pro"/>
                        </a:rPr>
                        <a:t> Unauthorized access to sensitive data, modification of the firmware or configuration settings, disruption of operations,etc...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Commons Pro"/>
                        </a:rPr>
                        <a:t>Secure enclosures, tamper-evident seals, and anti-tamper sensors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120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FFFFF"/>
                          </a:solidFill>
                          <a:latin typeface="TT Commons Pro Bold"/>
                        </a:rPr>
                        <a:t>Network attacks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77D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Commons Pro"/>
                        </a:rPr>
                        <a:t>Interception or manipulation of sensitive data, unauthorized access to network-connected systems or services or disruption of communication channels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TT Commons Pro"/>
                        </a:rPr>
                        <a:t>SSL/TLS and mutual authentication mechanisms to prevent man-in-the-middle attacks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3677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948763"/>
            <a:ext cx="14849792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hrikhand Bold"/>
              </a:rPr>
              <a:t>General STM32 security capabilities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43352">
            <a:off x="267582" y="471606"/>
            <a:ext cx="1522236" cy="808688"/>
          </a:xfrm>
          <a:custGeom>
            <a:avLst/>
            <a:gdLst/>
            <a:ahLst/>
            <a:cxnLst/>
            <a:rect r="r" b="b" t="t" l="l"/>
            <a:pathLst>
              <a:path h="808688" w="1522236">
                <a:moveTo>
                  <a:pt x="0" y="0"/>
                </a:moveTo>
                <a:lnTo>
                  <a:pt x="1522236" y="0"/>
                </a:lnTo>
                <a:lnTo>
                  <a:pt x="1522236" y="808687"/>
                </a:lnTo>
                <a:lnTo>
                  <a:pt x="0" y="808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6172200"/>
            <a:ext cx="4354286" cy="4114800"/>
          </a:xfrm>
          <a:custGeom>
            <a:avLst/>
            <a:gdLst/>
            <a:ahLst/>
            <a:cxnLst/>
            <a:rect r="r" b="b" t="t" l="l"/>
            <a:pathLst>
              <a:path h="4114800" w="4354286">
                <a:moveTo>
                  <a:pt x="0" y="0"/>
                </a:moveTo>
                <a:lnTo>
                  <a:pt x="4354286" y="0"/>
                </a:lnTo>
                <a:lnTo>
                  <a:pt x="4354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8002575" y="6471612"/>
            <a:ext cx="4204880" cy="573393"/>
          </a:xfrm>
          <a:custGeom>
            <a:avLst/>
            <a:gdLst/>
            <a:ahLst/>
            <a:cxnLst/>
            <a:rect r="r" b="b" t="t" l="l"/>
            <a:pathLst>
              <a:path h="573393" w="4204880">
                <a:moveTo>
                  <a:pt x="0" y="0"/>
                </a:moveTo>
                <a:lnTo>
                  <a:pt x="4204881" y="0"/>
                </a:lnTo>
                <a:lnTo>
                  <a:pt x="4204881" y="573393"/>
                </a:lnTo>
                <a:lnTo>
                  <a:pt x="0" y="5733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1028700"/>
            <a:ext cx="18288000" cy="2680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53"/>
              </a:lnSpc>
              <a:spcBef>
                <a:spcPct val="0"/>
              </a:spcBef>
            </a:pPr>
            <a:r>
              <a:rPr lang="en-US" sz="8794">
                <a:solidFill>
                  <a:srgbClr val="000000"/>
                </a:solidFill>
                <a:latin typeface="Shrikhand Bold"/>
              </a:rPr>
              <a:t>Components and Security in the STM32U575ZIT6Q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925559" y="5143500"/>
            <a:ext cx="5960542" cy="3229616"/>
            <a:chOff x="0" y="0"/>
            <a:chExt cx="7947390" cy="430615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7947390" cy="594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8062" indent="-299031" lvl="1">
                <a:lnSpc>
                  <a:spcPts val="3601"/>
                </a:lnSpc>
                <a:buFont typeface="Arial"/>
                <a:buChar char="•"/>
              </a:pPr>
              <a:r>
                <a:rPr lang="en-US" sz="2770">
                  <a:solidFill>
                    <a:srgbClr val="000000"/>
                  </a:solidFill>
                  <a:latin typeface="TT Commons Pro"/>
                </a:rPr>
                <a:t>ARM TrustZone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50567"/>
              <a:ext cx="7947390" cy="594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8062" indent="-299031" lvl="1">
                <a:lnSpc>
                  <a:spcPts val="3601"/>
                </a:lnSpc>
                <a:buFont typeface="Arial"/>
                <a:buChar char="•"/>
              </a:pPr>
              <a:r>
                <a:rPr lang="en-US" sz="2770">
                  <a:solidFill>
                    <a:srgbClr val="000000"/>
                  </a:solidFill>
                  <a:latin typeface="TT Commons Pro"/>
                </a:rPr>
                <a:t>Password-protected debug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539221"/>
              <a:ext cx="7947390" cy="594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8062" indent="-299031" lvl="1">
                <a:lnSpc>
                  <a:spcPts val="3601"/>
                </a:lnSpc>
                <a:buFont typeface="Arial"/>
                <a:buChar char="•"/>
              </a:pPr>
              <a:r>
                <a:rPr lang="en-US" sz="2770">
                  <a:solidFill>
                    <a:srgbClr val="000000"/>
                  </a:solidFill>
                  <a:latin typeface="TT Commons Pro"/>
                </a:rPr>
                <a:t>HASH hardware accelerator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324003"/>
              <a:ext cx="7947390" cy="594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8062" indent="-299031" lvl="1">
                <a:lnSpc>
                  <a:spcPts val="3601"/>
                </a:lnSpc>
                <a:buFont typeface="Arial"/>
                <a:buChar char="•"/>
              </a:pPr>
              <a:r>
                <a:rPr lang="en-US" sz="2770">
                  <a:solidFill>
                    <a:srgbClr val="000000"/>
                  </a:solidFill>
                  <a:latin typeface="TT Commons Pro"/>
                </a:rPr>
                <a:t>96-bit unique ID (UID) 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108785"/>
              <a:ext cx="7947390" cy="1197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8062" indent="-299031" lvl="1">
                <a:lnSpc>
                  <a:spcPts val="3601"/>
                </a:lnSpc>
                <a:buFont typeface="Arial"/>
                <a:buChar char="•"/>
              </a:pPr>
              <a:r>
                <a:rPr lang="en-US" sz="2770">
                  <a:solidFill>
                    <a:srgbClr val="000000"/>
                  </a:solidFill>
                  <a:latin typeface="TT Commons Pro"/>
                </a:rPr>
                <a:t>512-byte OTP (One-Time Programmable) memory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96897" y="5143500"/>
            <a:ext cx="5960542" cy="2188714"/>
            <a:chOff x="0" y="0"/>
            <a:chExt cx="7947390" cy="291828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7947390" cy="594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8062" indent="-299031" lvl="1">
                <a:lnSpc>
                  <a:spcPts val="3601"/>
                </a:lnSpc>
                <a:buFont typeface="Arial"/>
                <a:buChar char="•"/>
              </a:pPr>
              <a:r>
                <a:rPr lang="en-US" sz="2770">
                  <a:solidFill>
                    <a:srgbClr val="000000"/>
                  </a:solidFill>
                  <a:latin typeface="TT Commons Pro"/>
                </a:rPr>
                <a:t>HAL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750567"/>
              <a:ext cx="7947390" cy="594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8062" indent="-299031" lvl="1">
                <a:lnSpc>
                  <a:spcPts val="3601"/>
                </a:lnSpc>
                <a:buFont typeface="Arial"/>
                <a:buChar char="•"/>
              </a:pPr>
              <a:r>
                <a:rPr lang="en-US" sz="2770">
                  <a:solidFill>
                    <a:srgbClr val="000000"/>
                  </a:solidFill>
                  <a:latin typeface="TT Commons Pro"/>
                </a:rPr>
                <a:t>RCC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539221"/>
              <a:ext cx="7947390" cy="594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8062" indent="-299031" lvl="1">
                <a:lnSpc>
                  <a:spcPts val="3601"/>
                </a:lnSpc>
                <a:buFont typeface="Arial"/>
                <a:buChar char="•"/>
              </a:pPr>
              <a:r>
                <a:rPr lang="en-US" sz="2770">
                  <a:solidFill>
                    <a:srgbClr val="000000"/>
                  </a:solidFill>
                  <a:latin typeface="TT Commons Pro"/>
                </a:rPr>
                <a:t>RTC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324003"/>
              <a:ext cx="7947390" cy="5942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8062" indent="-299031" lvl="1">
                <a:lnSpc>
                  <a:spcPts val="3601"/>
                </a:lnSpc>
                <a:buFont typeface="Arial"/>
                <a:buChar char="•"/>
              </a:pPr>
              <a:r>
                <a:rPr lang="en-US" sz="2770">
                  <a:solidFill>
                    <a:srgbClr val="000000"/>
                  </a:solidFill>
                  <a:latin typeface="TT Commons Pro"/>
                </a:rPr>
                <a:t>USART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DAF8tK6wzKk</dc:identifier>
  <dcterms:modified xsi:type="dcterms:W3CDTF">2011-08-01T06:04:30Z</dcterms:modified>
  <cp:revision>1</cp:revision>
  <dc:title>IoT Security</dc:title>
</cp:coreProperties>
</file>